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2"/>
    <a:srgbClr val="835025"/>
    <a:srgbClr val="800BC1"/>
    <a:srgbClr val="3E6F7A"/>
    <a:srgbClr val="255933"/>
    <a:srgbClr val="A95E13"/>
    <a:srgbClr val="C06B16"/>
    <a:srgbClr val="632B8D"/>
    <a:srgbClr val="005C2A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93A6-54FB-4298-B7D4-073660A254E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F981E2-0A22-48EF-A03B-B9FDE8A02316}" type="slidenum">
              <a:rPr lang="es-ES" altLang="es-VE"/>
              <a:pPr/>
              <a:t>‹Nº›</a:t>
            </a:fld>
            <a:endParaRPr lang="es-ES" altLang="es-VE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88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0365-51C7-4722-BB56-0D37CF33879F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50A9-863A-4989-8218-748A83B89938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74683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F7C7-203F-43F6-84C8-67330963B6D4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6A4AD-86E9-4FDA-9138-995C6BA55D7D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29138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CE18-D345-43E1-9BE7-0277DA5DA19D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A24E5-E7A9-479F-A259-C307BE2AA41F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57616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64B0-53E5-489B-B04A-8CE6ABBCEBBB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C86F-911B-4800-8B4B-544EF9EC6AD7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26097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B396-7DA9-4C06-AC75-C890E3038FB3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8D64C-C317-4B7A-9AEE-1A5DFD5A3BEE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6732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8351C4-F049-4804-BC12-045C15646B5E}" type="slidenum">
              <a:rPr lang="es-ES" altLang="es-VE"/>
              <a:pPr/>
              <a:t>‹Nº›</a:t>
            </a:fld>
            <a:endParaRPr lang="es-ES" altLang="es-VE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E821-9917-478A-BE7E-D5F7A8BEC4E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71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9066-3A77-40FC-9694-8A541B10B40C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DA00F-3800-45E8-81EA-9B2224ED6192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0485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3F71-5815-4B0E-8457-9E235D90B5ED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B13CA-4037-410A-93A9-A4F3517163DB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8140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ED77-876A-4EE9-A287-7C3163151CD5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C91B3-A8E5-4A40-86A2-782573C768F2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71713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8430-49B5-479D-BA3A-E224C20DC503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7D84-74DE-41AF-86F2-C56356290161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5286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  <a:endParaRPr lang="en-US" altLang="es-VE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6A30DCD-985A-4FE3-98D2-0BC007FE6228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fld id="{91511001-26C1-4F05-9872-DDA1B231E4E9}" type="slidenum">
              <a:rPr lang="es-ES" altLang="es-VE"/>
              <a:pPr/>
              <a:t>‹Nº›</a:t>
            </a:fld>
            <a:endParaRPr lang="es-ES" altLang="es-VE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3" r:id="rId2"/>
    <p:sldLayoutId id="2147483742" r:id="rId3"/>
    <p:sldLayoutId id="2147483734" r:id="rId4"/>
    <p:sldLayoutId id="214748374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5475147"/>
            <a:ext cx="8413304" cy="981893"/>
          </a:xfrm>
          <a:prstGeom prst="rect">
            <a:avLst/>
          </a:prstGeom>
          <a:ln w="6350" cap="rnd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REVISEMOS NUESTRAS </a:t>
            </a:r>
            <a:r>
              <a:rPr lang="es-E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IMÁGENES DE </a:t>
            </a:r>
            <a:r>
              <a:rPr lang="es-E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DIOS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9"/>
            <a:ext cx="684076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contenido"/>
          <p:cNvSpPr>
            <a:spLocks noGrp="1"/>
          </p:cNvSpPr>
          <p:nvPr>
            <p:ph idx="1"/>
          </p:nvPr>
        </p:nvSpPr>
        <p:spPr>
          <a:xfrm>
            <a:off x="251520" y="3557367"/>
            <a:ext cx="5328593" cy="296797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s-ES_tradnl" sz="3000" b="1" dirty="0" smtClean="0">
                <a:solidFill>
                  <a:srgbClr val="835025"/>
                </a:solidFill>
                <a:latin typeface="Calibri" pitchFamily="34" charset="0"/>
              </a:rPr>
              <a:t>El Dios de Jesús moviliza nuestra capacidad de creer y nos impulsa a cambiar la historia, comprometidos por la justicia que hace la paz y “esperando contra toda esperanza”.</a:t>
            </a:r>
            <a:endParaRPr lang="es-ES" sz="3000" b="1" dirty="0" smtClean="0">
              <a:solidFill>
                <a:srgbClr val="835025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47203" y="441646"/>
            <a:ext cx="8502233" cy="22672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</a:t>
            </a:r>
            <a:r>
              <a:rPr lang="es-ES" sz="3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falsa paz… </a:t>
            </a:r>
            <a: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El temor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al conflicto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nos puede impulsar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a buscar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la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concordia y la paz, a cualquier precio. Entonces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fabricamos la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imagen de un dios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conciliador pero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sin justicia,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ajeno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del compromiso por la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verdad para justificarnos</a:t>
            </a:r>
            <a:endParaRPr lang="es-ES" sz="4000" dirty="0">
              <a:solidFill>
                <a:srgbClr val="CC00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21" y="3933056"/>
            <a:ext cx="355901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347203" y="2807503"/>
            <a:ext cx="8502233" cy="65128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800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rgbClr val="8350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…AL </a:t>
            </a:r>
            <a:r>
              <a:rPr lang="es-ES" sz="3600" b="1" dirty="0" smtClean="0">
                <a:solidFill>
                  <a:srgbClr val="8350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DIOS DE LA ESPERANZA Y LA JUSTICIA</a:t>
            </a:r>
            <a:endParaRPr lang="es-ES" sz="3600" dirty="0">
              <a:solidFill>
                <a:srgbClr val="8350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463303"/>
              </p:ext>
            </p:extLst>
          </p:nvPr>
        </p:nvGraphicFramePr>
        <p:xfrm>
          <a:off x="683568" y="2107083"/>
          <a:ext cx="7776865" cy="45720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54822"/>
                <a:gridCol w="3092043"/>
                <a:gridCol w="4130000"/>
              </a:tblGrid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IMÁGENES FABRICADAS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IMÁGENES DEL DIOS DE JESÚS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perfeccionista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alegre misericordia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que pide sacrificios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del amor incondicional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de las exigencias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gratuidad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VE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</a:t>
                      </a:r>
                      <a:r>
                        <a:rPr lang="es-VE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dios </a:t>
                      </a: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mi beneficio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del compromiso por el Reino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manipulable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experiencia del misterio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juez implacable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libertad y la confianza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del hedonismo</a:t>
                      </a:r>
                      <a:endParaRPr lang="es-VE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que transforma y genera vida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todopoderoso</a:t>
                      </a:r>
                      <a:endParaRPr lang="es-VE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con nosotros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marR="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de la falsa paz</a:t>
                      </a:r>
                      <a:endParaRPr lang="es-VE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esperanza y la justicia</a:t>
                      </a:r>
                      <a:endParaRPr lang="es-V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66922" cy="1260376"/>
          </a:xfrm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Resumiendo para focalizar mejor </a:t>
            </a:r>
            <a:br>
              <a:rPr lang="es-ES" sz="3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nuestra imagen del Dios de Jesús</a:t>
            </a:r>
            <a:endParaRPr lang="es-VE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80323"/>
            <a:ext cx="2232247" cy="16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3657560" cy="29769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59726"/>
            <a:ext cx="7067128" cy="6480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O" b="1" dirty="0" smtClean="0">
                <a:solidFill>
                  <a:srgbClr val="0000D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 tu imagen de Dios, ¿Cómo es?</a:t>
            </a:r>
            <a:endParaRPr lang="es-CO" b="1" dirty="0">
              <a:solidFill>
                <a:srgbClr val="0000D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707904" y="1868564"/>
            <a:ext cx="4899591" cy="1800200"/>
          </a:xfrm>
        </p:spPr>
        <p:txBody>
          <a:bodyPr/>
          <a:lstStyle/>
          <a:p>
            <a:pPr marL="77788" lvl="1" indent="0" eaLnBrk="1" hangingPunct="1">
              <a:buClr>
                <a:srgbClr val="0000FF"/>
              </a:buClr>
              <a:buNone/>
              <a:defRPr/>
            </a:pPr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¿Descubres </a:t>
            </a:r>
            <a:r>
              <a:rPr lang="es-V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tu experiencia de </a:t>
            </a:r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Dios, ahora o antes en tu vida, algunas </a:t>
            </a:r>
            <a:r>
              <a:rPr lang="es-V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esas falsas imágenes? ¿</a:t>
            </a:r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Cuáles?</a:t>
            </a:r>
          </a:p>
          <a:p>
            <a:pPr marL="592138" lvl="1" indent="-514350" eaLnBrk="1" hangingPunct="1">
              <a:buClr>
                <a:srgbClr val="0000FF"/>
              </a:buClr>
              <a:buFont typeface="+mj-lt"/>
              <a:buAutoNum type="arabicPeriod"/>
              <a:defRPr/>
            </a:pPr>
            <a:endParaRPr lang="es-VE" sz="2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 bwMode="auto">
          <a:xfrm>
            <a:off x="1696852" y="4329531"/>
            <a:ext cx="6048672" cy="23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88" lvl="1" indent="0" eaLnBrk="1" hangingPunct="1">
              <a:buClr>
                <a:srgbClr val="0000FF"/>
              </a:buClr>
              <a:buNone/>
              <a:defRPr/>
            </a:pPr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¿El Dios revelado en Jesús es el Dios cuya imagen traes formada en tu mente y corazón? ¿En qué rasgos con mayor fuerza? ¿En cuáles menos? </a:t>
            </a:r>
          </a:p>
          <a:p>
            <a:pPr algn="ctr" eaLnBrk="1" hangingPunct="1">
              <a:defRPr/>
            </a:pP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313214"/>
              </p:ext>
            </p:extLst>
          </p:nvPr>
        </p:nvGraphicFramePr>
        <p:xfrm>
          <a:off x="755576" y="3212975"/>
          <a:ext cx="7560840" cy="331236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39411"/>
                <a:gridCol w="3006152"/>
                <a:gridCol w="4015277"/>
              </a:tblGrid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perfeccionista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alegre misericordia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que pide sacrificios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del amor incondicional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de las exigencias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gratuidad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VE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para mi beneficio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del compromiso por el Reino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manipulable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experiencia del misterio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juez implacable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libertad y la confianza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del hedonismo</a:t>
                      </a:r>
                      <a:endParaRPr lang="es-VE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que transforma y genera vida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todopoderoso</a:t>
                      </a:r>
                      <a:endParaRPr lang="es-VE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con nosotros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041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dios de la falsa paz</a:t>
                      </a:r>
                      <a:endParaRPr lang="es-VE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VE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Dios de la esperanza y la justicia</a:t>
                      </a:r>
                      <a:endParaRPr lang="es-VE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11560" y="1492023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88" lvl="1" indent="0" eaLnBrk="1" hangingPunct="1">
              <a:buClr>
                <a:srgbClr val="0000FF"/>
              </a:buClr>
              <a:buNone/>
              <a:defRPr/>
            </a:pPr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¿Descubres en tu experiencia de Dios, ahora o antes en tu vida, algunas de esas falsas imágenes? ¿Cuáles?</a:t>
            </a:r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611560" y="2154359"/>
            <a:ext cx="78488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88" lvl="1" indent="0" eaLnBrk="1" hangingPunct="1">
              <a:buClr>
                <a:srgbClr val="0000FF"/>
              </a:buClr>
              <a:buNone/>
              <a:defRPr/>
            </a:pPr>
            <a:r>
              <a:rPr lang="es-V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¿El Dios revelado en Jesús es el Dios cuya imagen traes formada en tu mente y corazón? ¿En qué rasgos con mayor fuerza? ¿En cuáles menos? </a:t>
            </a:r>
          </a:p>
          <a:p>
            <a:pPr algn="ctr" eaLnBrk="1" hangingPunct="1">
              <a:defRPr/>
            </a:pP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63688" y="47667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Ayuda - Memoria</a:t>
            </a:r>
            <a:endParaRPr lang="es-VE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Resultado de imagen para ayuda mem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556"/>
            <a:ext cx="1177236" cy="12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3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94564" y="2970471"/>
            <a:ext cx="5283471" cy="3455542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_tradnl" sz="3200" b="1" dirty="0" smtClean="0">
                <a:solidFill>
                  <a:srgbClr val="3E6F7A"/>
                </a:solidFill>
                <a:latin typeface="Calibri" pitchFamily="34" charset="0"/>
              </a:rPr>
              <a:t>El Dios Padre compasivo y misericordioso, interesado más por </a:t>
            </a:r>
            <a:r>
              <a:rPr lang="es-ES_tradnl" sz="3200" b="1" dirty="0">
                <a:solidFill>
                  <a:srgbClr val="3E6F7A"/>
                </a:solidFill>
                <a:latin typeface="Calibri" pitchFamily="34" charset="0"/>
              </a:rPr>
              <a:t>mi </a:t>
            </a:r>
            <a:r>
              <a:rPr lang="es-ES_tradnl" sz="3200" b="1" dirty="0" smtClean="0">
                <a:solidFill>
                  <a:srgbClr val="3E6F7A"/>
                </a:solidFill>
                <a:latin typeface="Calibri" pitchFamily="34" charset="0"/>
              </a:rPr>
              <a:t>corazón, por todo lo bueno que hago y </a:t>
            </a:r>
            <a:r>
              <a:rPr lang="es-ES_tradnl" sz="3200" b="1" dirty="0">
                <a:solidFill>
                  <a:srgbClr val="3E6F7A"/>
                </a:solidFill>
                <a:latin typeface="Calibri" pitchFamily="34" charset="0"/>
              </a:rPr>
              <a:t>no tanto por la perfección </a:t>
            </a:r>
            <a:r>
              <a:rPr lang="es-ES_tradnl" sz="3200" b="1" dirty="0" smtClean="0">
                <a:solidFill>
                  <a:srgbClr val="3E6F7A"/>
                </a:solidFill>
                <a:latin typeface="Calibri" pitchFamily="34" charset="0"/>
              </a:rPr>
              <a:t>en mis acciones, pronto a perdonar mis errores y faltas.  </a:t>
            </a:r>
            <a:endParaRPr lang="es-ES" sz="3200" b="1" dirty="0" smtClean="0">
              <a:solidFill>
                <a:srgbClr val="3E6F7A"/>
              </a:solidFill>
              <a:latin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35" y="3332350"/>
            <a:ext cx="3425088" cy="255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50093"/>
            <a:ext cx="8229600" cy="1512168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</a:t>
            </a:r>
            <a:r>
              <a:rPr lang="es-ES" sz="3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perfeccionista… </a:t>
            </a:r>
            <a:r>
              <a:rPr lang="es-E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Que </a:t>
            </a:r>
            <a:r>
              <a:rPr lang="es-VE" sz="28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no </a:t>
            </a:r>
            <a:r>
              <a:rPr lang="es-VE" sz="2800" b="1" dirty="0">
                <a:solidFill>
                  <a:schemeClr val="bg1"/>
                </a:solidFill>
                <a:effectLst/>
                <a:latin typeface="Calibri" pitchFamily="34" charset="0"/>
              </a:rPr>
              <a:t>admite ningún tipo de </a:t>
            </a:r>
            <a:r>
              <a:rPr lang="es-VE" sz="28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error y no tolera mis faltas, pues exige que siempre haga </a:t>
            </a:r>
            <a:r>
              <a:rPr lang="es-VE" sz="2800" b="1" dirty="0">
                <a:solidFill>
                  <a:schemeClr val="bg1"/>
                </a:solidFill>
                <a:effectLst/>
                <a:latin typeface="Calibri" pitchFamily="34" charset="0"/>
              </a:rPr>
              <a:t>las cosas correctamente.</a:t>
            </a:r>
            <a:r>
              <a:rPr lang="es-ES_tradnl" sz="28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 </a:t>
            </a:r>
            <a:endParaRPr lang="es-ES" sz="280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23241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…AL DIOS DE LA ALEGRE MISERICORDIA</a:t>
            </a:r>
            <a:endParaRPr lang="es-ES" sz="3600" dirty="0">
              <a:solidFill>
                <a:srgbClr val="3E6F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67444" y="3498013"/>
            <a:ext cx="5194920" cy="2975703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_tradnl" sz="3200" b="1" dirty="0" smtClean="0">
                <a:solidFill>
                  <a:srgbClr val="255933"/>
                </a:solidFill>
                <a:latin typeface="Calibri" pitchFamily="34" charset="0"/>
              </a:rPr>
              <a:t>El Dios Padre que </a:t>
            </a:r>
            <a:r>
              <a:rPr lang="es-ES" sz="3200" b="1" dirty="0" smtClean="0">
                <a:solidFill>
                  <a:srgbClr val="255933"/>
                </a:solidFill>
                <a:latin typeface="Calibri" pitchFamily="34" charset="0"/>
                <a:cs typeface="Calibri" panose="020F0502020204030204" pitchFamily="34" charset="0"/>
              </a:rPr>
              <a:t>me </a:t>
            </a:r>
            <a:r>
              <a:rPr lang="es-ES" sz="3200" b="1" dirty="0">
                <a:solidFill>
                  <a:srgbClr val="255933"/>
                </a:solidFill>
                <a:latin typeface="Calibri" pitchFamily="34" charset="0"/>
                <a:cs typeface="Calibri" panose="020F0502020204030204" pitchFamily="34" charset="0"/>
              </a:rPr>
              <a:t>quiere por lo que soy y </a:t>
            </a:r>
            <a:r>
              <a:rPr lang="es-ES" sz="3200" b="1" dirty="0" smtClean="0">
                <a:solidFill>
                  <a:srgbClr val="255933"/>
                </a:solidFill>
                <a:latin typeface="Calibri" pitchFamily="34" charset="0"/>
                <a:cs typeface="Calibri" panose="020F0502020204030204" pitchFamily="34" charset="0"/>
              </a:rPr>
              <a:t>doy de mí a otros con generosidad en todo lo que puedo, desde mis capacidades, mis limitaciones, mis virtudes y mis defectos.  </a:t>
            </a:r>
            <a:endParaRPr lang="es-ES" sz="3200" b="1" dirty="0">
              <a:solidFill>
                <a:srgbClr val="255933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s-E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50092"/>
            <a:ext cx="8229600" cy="1874047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s-VE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que </a:t>
            </a:r>
            <a:r>
              <a:rPr lang="es-VE" sz="3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pide sacrificios… </a:t>
            </a:r>
            <a:r>
              <a:rPr lang="es-E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</a:t>
            </a: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 hacer cosas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cuesten, que duelan, que </a:t>
            </a: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hagan padecer, contrariando mi voluntad y libertad, para alcanzar la santidad o algún favor.  </a:t>
            </a: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1407" y="2636912"/>
            <a:ext cx="776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255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…AL DIOS DEL AMOR INCONDICIONAL</a:t>
            </a:r>
            <a:endParaRPr lang="es-ES" sz="3600" dirty="0">
              <a:solidFill>
                <a:srgbClr val="255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364" y="3549641"/>
            <a:ext cx="3332160" cy="234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9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/>
          <p:cNvSpPr>
            <a:spLocks noGrp="1"/>
          </p:cNvSpPr>
          <p:nvPr>
            <p:ph idx="1"/>
          </p:nvPr>
        </p:nvSpPr>
        <p:spPr>
          <a:xfrm>
            <a:off x="395536" y="3462757"/>
            <a:ext cx="5616624" cy="2966198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Calibri" pitchFamily="34" charset="0"/>
                <a:cs typeface="Calibri" panose="020F0502020204030204" pitchFamily="34" charset="0"/>
              </a:rPr>
              <a:t>El Dios de Jesús es pura gratuidad, no se le puede comprar, ni vender, pues todo en Él es regalo, gracia y don sin condiciones: “Pide y se te dará, busca y encontrarás”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78051"/>
            <a:ext cx="8229600" cy="19328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</a:t>
            </a:r>
            <a:r>
              <a:rPr lang="es-ES" sz="3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exigencias…  </a:t>
            </a:r>
            <a: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 los problemas de la vida, me fabrico una relación comercial con un dios que vende la salvación a cambio de complacerlo: “te ofrezco tal cosa para que me concedas…”  </a:t>
            </a:r>
            <a:endParaRPr lang="es-ES" sz="4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462756"/>
            <a:ext cx="3096344" cy="260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1846040" y="2603083"/>
            <a:ext cx="5328592" cy="6674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…AL DIOS DE LA GRATUIDAD</a:t>
            </a:r>
            <a:endParaRPr lang="es-ES" sz="36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60" y="4293096"/>
            <a:ext cx="5629831" cy="23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71936" y="2759021"/>
            <a:ext cx="8229600" cy="341582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3200" b="1" dirty="0" smtClean="0">
                <a:solidFill>
                  <a:srgbClr val="A95E13"/>
                </a:solidFill>
                <a:latin typeface="Calibri" pitchFamily="34" charset="0"/>
              </a:rPr>
              <a:t>El Dios de Jesús es el Dios del Reino: un proyecto histórico con la humanidad, que nos implica a todos en un compromiso por la paz, la justicia, el bien común y la fraternidad.</a:t>
            </a:r>
            <a:endParaRPr lang="es-ES" sz="3200" b="1" dirty="0" smtClean="0">
              <a:solidFill>
                <a:srgbClr val="A95E13"/>
              </a:solidFill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1936" y="524526"/>
            <a:ext cx="8229600" cy="1440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</a:t>
            </a:r>
            <a:r>
              <a:rPr lang="es-ES" sz="4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dios para mi beneficio…</a:t>
            </a:r>
            <a:r>
              <a:rPr lang="es-ES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1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quien mantengo una relación individualista e intimista en procura de mi camino de salvación personal. </a:t>
            </a:r>
            <a:endParaRPr lang="es-ES" sz="4400" dirty="0"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1393" y="1933853"/>
            <a:ext cx="8435280" cy="80478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3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2000" b="1" dirty="0">
                <a:solidFill>
                  <a:srgbClr val="A95E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…AL </a:t>
            </a:r>
            <a:r>
              <a:rPr lang="es-ES" sz="12000" b="1" dirty="0" smtClean="0">
                <a:solidFill>
                  <a:srgbClr val="A95E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DIOS DEL COMPROMISO POR EL REINO</a:t>
            </a:r>
            <a:r>
              <a:rPr lang="es-ES" sz="12000" dirty="0" smtClean="0">
                <a:solidFill>
                  <a:srgbClr val="A95E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s-ES" sz="12000" dirty="0">
              <a:solidFill>
                <a:srgbClr val="A95E1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contenido"/>
          <p:cNvSpPr>
            <a:spLocks noGrp="1"/>
          </p:cNvSpPr>
          <p:nvPr>
            <p:ph idx="1"/>
          </p:nvPr>
        </p:nvSpPr>
        <p:spPr>
          <a:xfrm>
            <a:off x="251520" y="3275179"/>
            <a:ext cx="5760641" cy="30607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s-ES" sz="3000" b="1" dirty="0" smtClean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Dios </a:t>
            </a:r>
            <a:r>
              <a:rPr lang="es-ES" sz="3000" b="1" dirty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Jesús es el Dios que se </a:t>
            </a:r>
            <a:r>
              <a:rPr lang="es-ES" sz="3000" b="1" dirty="0" smtClean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experimenta. Es decir, se </a:t>
            </a:r>
            <a:r>
              <a:rPr lang="es-ES" sz="3000" b="1" dirty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conoce y comprende desde la fe y </a:t>
            </a:r>
            <a:r>
              <a:rPr lang="es-ES" sz="3000" b="1" dirty="0" smtClean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vivencia </a:t>
            </a:r>
            <a:r>
              <a:rPr lang="es-ES" sz="3000" b="1" dirty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3000" b="1" dirty="0" smtClean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que Jesús nos enseña acerca de Él y del ejemplo de su vida, </a:t>
            </a:r>
            <a:r>
              <a:rPr lang="es-ES" sz="3000" b="1" dirty="0">
                <a:solidFill>
                  <a:srgbClr val="3E6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tanto desde la razón o del conocimiento teológico.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15561" y="385038"/>
            <a:ext cx="8229600" cy="23762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</a:t>
            </a:r>
            <a:r>
              <a:rPr lang="es-ES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manipulable… </a:t>
            </a:r>
            <a:r>
              <a:rPr lang="es-ES" sz="31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1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100" b="1" dirty="0" smtClean="0">
                <a:solidFill>
                  <a:schemeClr val="bg1"/>
                </a:solidFill>
                <a:latin typeface="Calibri" pitchFamily="34" charset="0"/>
              </a:rPr>
              <a:t>Busco conocer todo lo que se sabe y las doctrinas sobre Dios, de </a:t>
            </a:r>
            <a:r>
              <a:rPr lang="es-ES" sz="3100" b="1" dirty="0">
                <a:solidFill>
                  <a:schemeClr val="bg1"/>
                </a:solidFill>
                <a:latin typeface="Calibri" pitchFamily="34" charset="0"/>
              </a:rPr>
              <a:t>manera </a:t>
            </a:r>
            <a:r>
              <a:rPr lang="es-ES" sz="3100" b="1" dirty="0" smtClean="0">
                <a:solidFill>
                  <a:schemeClr val="bg1"/>
                </a:solidFill>
                <a:latin typeface="Calibri" pitchFamily="34" charset="0"/>
              </a:rPr>
              <a:t>que pueda manejar mis relaciones con él cumpliendo ritos, devociones, mandamientos, etc.</a:t>
            </a:r>
            <a:r>
              <a:rPr lang="es-ES" sz="31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sz="3100" b="1" dirty="0">
                <a:solidFill>
                  <a:schemeClr val="bg1"/>
                </a:solidFill>
                <a:latin typeface="Calibri" pitchFamily="34" charset="0"/>
              </a:rPr>
            </a:br>
            <a:endParaRPr lang="es-ES" sz="310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250481"/>
            <a:ext cx="3095716" cy="318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86108" y="2357585"/>
            <a:ext cx="8032703" cy="807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3E6F7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…AL</a:t>
            </a:r>
            <a:r>
              <a:rPr lang="es-ES" sz="3100" b="1" dirty="0" smtClean="0">
                <a:solidFill>
                  <a:srgbClr val="3E6F7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b="1" dirty="0" smtClean="0">
                <a:solidFill>
                  <a:srgbClr val="3E6F7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DIOS DE LA EXPERIENCIA DEL MISTERIO</a:t>
            </a:r>
            <a:endParaRPr lang="es-ES" sz="4000" dirty="0">
              <a:solidFill>
                <a:srgbClr val="3E6F7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92" y="3129562"/>
            <a:ext cx="3558642" cy="2781672"/>
          </a:xfrm>
          <a:prstGeom prst="rect">
            <a:avLst/>
          </a:prstGeom>
        </p:spPr>
      </p:pic>
      <p:sp>
        <p:nvSpPr>
          <p:cNvPr id="13314" name="1 Marcador de contenido"/>
          <p:cNvSpPr>
            <a:spLocks noGrp="1"/>
          </p:cNvSpPr>
          <p:nvPr>
            <p:ph idx="1"/>
          </p:nvPr>
        </p:nvSpPr>
        <p:spPr>
          <a:xfrm>
            <a:off x="399311" y="3562394"/>
            <a:ext cx="5001580" cy="2547069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s-ES_tradnl" sz="3000" b="1" dirty="0" smtClean="0">
                <a:solidFill>
                  <a:srgbClr val="255933"/>
                </a:solidFill>
                <a:latin typeface="Calibri" pitchFamily="34" charset="0"/>
              </a:rPr>
              <a:t>El Dios de Jesús confía en mí y apuesta por nuestra libertad</a:t>
            </a:r>
            <a:r>
              <a:rPr lang="es-ES_tradnl" sz="3000" b="1" dirty="0">
                <a:solidFill>
                  <a:srgbClr val="255933"/>
                </a:solidFill>
                <a:latin typeface="Calibri" pitchFamily="34" charset="0"/>
              </a:rPr>
              <a:t>.</a:t>
            </a:r>
            <a:r>
              <a:rPr lang="es-ES_tradnl" sz="3000" b="1" dirty="0" smtClean="0">
                <a:solidFill>
                  <a:srgbClr val="255933"/>
                </a:solidFill>
                <a:latin typeface="Calibri" pitchFamily="34" charset="0"/>
              </a:rPr>
              <a:t> </a:t>
            </a:r>
            <a:r>
              <a:rPr lang="es-ES_tradnl" sz="3000" b="1" dirty="0">
                <a:solidFill>
                  <a:srgbClr val="255933"/>
                </a:solidFill>
                <a:latin typeface="Calibri" pitchFamily="34" charset="0"/>
              </a:rPr>
              <a:t>M</a:t>
            </a:r>
            <a:r>
              <a:rPr lang="es-ES_tradnl" sz="3000" b="1" dirty="0" smtClean="0">
                <a:solidFill>
                  <a:srgbClr val="255933"/>
                </a:solidFill>
                <a:latin typeface="Calibri" pitchFamily="34" charset="0"/>
              </a:rPr>
              <a:t>e pone la ley del amor como único criterio normativo y confía en mi responsabilidad.</a:t>
            </a:r>
            <a:endParaRPr lang="es-ES" sz="3000" b="1" dirty="0" smtClean="0">
              <a:solidFill>
                <a:srgbClr val="255933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8834" y="404664"/>
            <a:ext cx="8229600" cy="18613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j</a:t>
            </a:r>
            <a:r>
              <a:rPr lang="es-ES" sz="3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uez implacable… </a:t>
            </a:r>
            <a: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Me aferro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a la norma, la ley, la institución y las costumbres… de manera que vivo a dios como un juez implacable, verificador de mis transgresiones.  </a:t>
            </a:r>
            <a:endParaRPr lang="es-ES" sz="4000" dirty="0">
              <a:solidFill>
                <a:srgbClr val="A500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30234" y="2483958"/>
            <a:ext cx="8390238" cy="6456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s-ES" sz="3600" b="1" dirty="0" smtClean="0">
                <a:solidFill>
                  <a:srgbClr val="255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 DIOS DE LA LIBERTAD Y LA CONFIANZA</a:t>
            </a:r>
            <a:endParaRPr lang="es-ES" sz="4000" dirty="0">
              <a:solidFill>
                <a:srgbClr val="255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82" y="3121090"/>
            <a:ext cx="3122818" cy="3409190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3121090"/>
            <a:ext cx="5328592" cy="30963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2900" b="1" dirty="0" smtClean="0">
                <a:solidFill>
                  <a:srgbClr val="C00000"/>
                </a:solidFill>
                <a:latin typeface="Calibri" pitchFamily="34" charset="0"/>
              </a:rPr>
              <a:t>Jesús nos muestra el Dios Pascual: solidario en la </a:t>
            </a:r>
            <a:r>
              <a:rPr lang="es-ES_tradnl" sz="2900" b="1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s-ES_tradnl" sz="2900" b="1" dirty="0" smtClean="0">
                <a:solidFill>
                  <a:srgbClr val="C00000"/>
                </a:solidFill>
                <a:latin typeface="Calibri" pitchFamily="34" charset="0"/>
              </a:rPr>
              <a:t>ruz y reivindicativo en la Resurrección. Un Dios que nos entiende y acompaña cuando sufrimos, que nos transforma, genera vida e impulsa el caminar.</a:t>
            </a:r>
            <a:endParaRPr lang="es-ES" sz="2900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9139" y="295178"/>
            <a:ext cx="8229600" cy="19861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</a:t>
            </a:r>
            <a:r>
              <a:rPr lang="es-ES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 hedonismo… </a:t>
            </a:r>
            <a:r>
              <a:rPr lang="es-ES" sz="31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1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3100" b="1" dirty="0">
                <a:solidFill>
                  <a:schemeClr val="bg1"/>
                </a:solidFill>
                <a:latin typeface="Calibri" pitchFamily="34" charset="0"/>
              </a:rPr>
              <a:t>El miedo al sufrimiento </a:t>
            </a:r>
            <a:r>
              <a:rPr lang="es-ES_tradnl" sz="3100" b="1" dirty="0" smtClean="0">
                <a:solidFill>
                  <a:schemeClr val="bg1"/>
                </a:solidFill>
                <a:latin typeface="Calibri" pitchFamily="34" charset="0"/>
              </a:rPr>
              <a:t>me hace </a:t>
            </a:r>
            <a:r>
              <a:rPr lang="es-ES_tradnl" sz="3100" b="1" dirty="0">
                <a:solidFill>
                  <a:schemeClr val="bg1"/>
                </a:solidFill>
                <a:latin typeface="Calibri" pitchFamily="34" charset="0"/>
              </a:rPr>
              <a:t>buscar el placer, </a:t>
            </a:r>
            <a:r>
              <a:rPr lang="es-ES_tradnl" sz="3100" b="1" dirty="0" smtClean="0">
                <a:solidFill>
                  <a:schemeClr val="bg1"/>
                </a:solidFill>
                <a:latin typeface="Calibri" pitchFamily="34" charset="0"/>
              </a:rPr>
              <a:t>haciéndome </a:t>
            </a:r>
            <a:r>
              <a:rPr lang="es-ES_tradnl" sz="3100" b="1" dirty="0">
                <a:solidFill>
                  <a:schemeClr val="bg1"/>
                </a:solidFill>
                <a:latin typeface="Calibri" pitchFamily="34" charset="0"/>
              </a:rPr>
              <a:t>un dios </a:t>
            </a:r>
            <a:r>
              <a:rPr lang="es-ES_tradnl" sz="3100" b="1" dirty="0" smtClean="0">
                <a:solidFill>
                  <a:schemeClr val="bg1"/>
                </a:solidFill>
                <a:latin typeface="Calibri" pitchFamily="34" charset="0"/>
              </a:rPr>
              <a:t>permisivo, del </a:t>
            </a:r>
            <a:r>
              <a:rPr lang="es-ES_tradnl" sz="3100" b="1" dirty="0">
                <a:solidFill>
                  <a:schemeClr val="bg1"/>
                </a:solidFill>
                <a:latin typeface="Calibri" pitchFamily="34" charset="0"/>
              </a:rPr>
              <a:t>puro gusto y bienestar, </a:t>
            </a:r>
            <a:r>
              <a:rPr lang="es-ES_tradnl" sz="3100" b="1" dirty="0" smtClean="0">
                <a:solidFill>
                  <a:schemeClr val="bg1"/>
                </a:solidFill>
                <a:latin typeface="Calibri" pitchFamily="34" charset="0"/>
              </a:rPr>
              <a:t>Es el </a:t>
            </a:r>
            <a:r>
              <a:rPr lang="es-ES_tradnl" sz="3100" b="1" dirty="0">
                <a:solidFill>
                  <a:schemeClr val="bg1"/>
                </a:solidFill>
                <a:latin typeface="Calibri" pitchFamily="34" charset="0"/>
              </a:rPr>
              <a:t>dios de la sola resurrección que no pasa por la </a:t>
            </a:r>
            <a:r>
              <a:rPr lang="es-ES_tradnl" sz="3100" b="1" dirty="0" smtClean="0">
                <a:solidFill>
                  <a:schemeClr val="bg1"/>
                </a:solidFill>
                <a:latin typeface="Calibri" pitchFamily="34" charset="0"/>
              </a:rPr>
              <a:t>Cruz.  </a:t>
            </a:r>
            <a:endParaRPr lang="es-ES" sz="4400" b="1" dirty="0">
              <a:solidFill>
                <a:srgbClr val="33CC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539552" y="2175949"/>
            <a:ext cx="8208912" cy="83649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…AL</a:t>
            </a:r>
            <a:r>
              <a:rPr lang="es-ES" sz="31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DIOS QUE TRANSFORMA Y GENERA VIDA </a:t>
            </a:r>
            <a:endParaRPr lang="es-ES" sz="44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/>
          <p:cNvSpPr>
            <a:spLocks noGrp="1"/>
          </p:cNvSpPr>
          <p:nvPr>
            <p:ph idx="1"/>
          </p:nvPr>
        </p:nvSpPr>
        <p:spPr>
          <a:xfrm>
            <a:off x="550450" y="3140968"/>
            <a:ext cx="5189067" cy="345638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s-ES_tradnl" sz="2900" b="1" dirty="0" smtClean="0">
                <a:solidFill>
                  <a:srgbClr val="800BC1"/>
                </a:solidFill>
                <a:latin typeface="Calibri" pitchFamily="34" charset="0"/>
              </a:rPr>
              <a:t>Jesús es el Dios encarnado en lo débil que “acampó entre nosotros”, profundamente “humano</a:t>
            </a:r>
            <a:r>
              <a:rPr lang="es-ES_tradnl" sz="2900" b="1" dirty="0">
                <a:solidFill>
                  <a:srgbClr val="800BC1"/>
                </a:solidFill>
                <a:latin typeface="Calibri" pitchFamily="34" charset="0"/>
              </a:rPr>
              <a:t>”, servidor de </a:t>
            </a:r>
            <a:r>
              <a:rPr lang="es-ES_tradnl" sz="2900" b="1" dirty="0" smtClean="0">
                <a:solidFill>
                  <a:srgbClr val="800BC1"/>
                </a:solidFill>
                <a:latin typeface="Calibri" pitchFamily="34" charset="0"/>
              </a:rPr>
              <a:t>todos sin imponerse a nadie. Su poder es procedente del Amor, que es su esencia.  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3892" cy="21012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imagen del dios </a:t>
            </a:r>
            <a:r>
              <a:rPr lang="es-ES" sz="3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todopoderoso… </a:t>
            </a:r>
            <a: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Mucha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gente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busca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el poder. Es muy fácil que su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imagen de dios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sea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la del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todopoderoso, un dios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controlador, responsable de todo … </a:t>
            </a:r>
            <a:r>
              <a:rPr lang="es-ES_tradnl" sz="2800" b="1" dirty="0">
                <a:solidFill>
                  <a:schemeClr val="bg1"/>
                </a:solidFill>
                <a:latin typeface="Calibri" pitchFamily="34" charset="0"/>
              </a:rPr>
              <a:t>y responsable del mal en el 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mundo.</a:t>
            </a:r>
            <a:endParaRPr lang="es-ES" sz="4000" dirty="0">
              <a:solidFill>
                <a:srgbClr val="CC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517" y="3140968"/>
            <a:ext cx="2964543" cy="295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550450" y="2293476"/>
            <a:ext cx="7900047" cy="6998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800" b="1" dirty="0" smtClean="0">
                <a:solidFill>
                  <a:srgbClr val="800BC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…AL DIOS CON NOSOTROS</a:t>
            </a:r>
            <a:endParaRPr lang="es-ES" sz="3800" b="1" dirty="0">
              <a:solidFill>
                <a:srgbClr val="800BC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1393</TotalTime>
  <Words>817</Words>
  <Application>Microsoft Office PowerPoint</Application>
  <PresentationFormat>Presentación en pantalla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Papel</vt:lpstr>
      <vt:lpstr>Presentación de PowerPoint</vt:lpstr>
      <vt:lpstr>De la imagen del dios perfeccionista…  Que no admite ningún tipo de error y no tolera mis faltas, pues exige que siempre haga las cosas correctamente.  </vt:lpstr>
      <vt:lpstr>De la imagen del dios que pide sacrificios…  Que me solicita hacer cosas que cuesten, que duelan, que me hagan padecer, contrariando mi voluntad y libertad, para alcanzar la santidad o algún favor.  </vt:lpstr>
      <vt:lpstr>De la imagen del dios de la exigencias…   Ante los problemas de la vida, me fabrico una relación comercial con un dios que vende la salvación a cambio de complacerlo: “te ofrezco tal cosa para que me concedas…”  </vt:lpstr>
      <vt:lpstr>De la imagen del dios para mi beneficio… Con quien mantengo una relación individualista e intimista en procura de mi camino de salvación personal. </vt:lpstr>
      <vt:lpstr>De la imagen del dios manipulable…  Busco conocer todo lo que se sabe y las doctrinas sobre Dios, de manera que pueda manejar mis relaciones con él cumpliendo ritos, devociones, mandamientos, etc. </vt:lpstr>
      <vt:lpstr>De la imagen del dios juez implacable…  Me aferro a la norma, la ley, la institución y las costumbres… de manera que vivo a dios como un juez implacable, verificador de mis transgresiones.  </vt:lpstr>
      <vt:lpstr>De la imagen del dios del hedonismo…  El miedo al sufrimiento me hace buscar el placer, haciéndome un dios permisivo, del puro gusto y bienestar, Es el dios de la sola resurrección que no pasa por la Cruz.  </vt:lpstr>
      <vt:lpstr>De la imagen del dios todopoderoso…  Mucha gente busca el poder. Es muy fácil que su imagen de dios sea la del todopoderoso, un dios controlador, responsable de todo … y responsable del mal en el mundo.</vt:lpstr>
      <vt:lpstr>De la imagen del dios de la falsa paz…  El temor al conflicto nos puede impulsar a buscar la concordia y la paz, a cualquier precio. Entonces fabricamos la imagen de un dios conciliador pero sin justicia, ajeno del compromiso por la verdad para justificarnos</vt:lpstr>
      <vt:lpstr>Resumiendo para focalizar mejor  nuestra imagen del Dios de Jesús</vt:lpstr>
      <vt:lpstr>Y tu imagen de Dios, ¿Cómo es?</vt:lpstr>
      <vt:lpstr>Presentación de PowerPoint</vt:lpstr>
    </vt:vector>
  </TitlesOfParts>
  <Company>Nombre de la organización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CONVERSIÓN DE MIS IMÁGENES DE DIOS</dc:title>
  <dc:creator>Nombre de usuario</dc:creator>
  <cp:lastModifiedBy>Maritza Barrios</cp:lastModifiedBy>
  <cp:revision>78</cp:revision>
  <dcterms:created xsi:type="dcterms:W3CDTF">2010-09-29T21:26:29Z</dcterms:created>
  <dcterms:modified xsi:type="dcterms:W3CDTF">2017-11-02T19:14:56Z</dcterms:modified>
</cp:coreProperties>
</file>